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8" r:id="rId4"/>
  </p:sldMasterIdLst>
  <p:notesMasterIdLst>
    <p:notesMasterId r:id="rId32"/>
  </p:notesMasterIdLst>
  <p:handoutMasterIdLst>
    <p:handoutMasterId r:id="rId33"/>
  </p:handoutMasterIdLst>
  <p:sldIdLst>
    <p:sldId id="377" r:id="rId5"/>
    <p:sldId id="319" r:id="rId6"/>
    <p:sldId id="390" r:id="rId7"/>
    <p:sldId id="317" r:id="rId8"/>
    <p:sldId id="379" r:id="rId9"/>
    <p:sldId id="391" r:id="rId10"/>
    <p:sldId id="380" r:id="rId11"/>
    <p:sldId id="381" r:id="rId12"/>
    <p:sldId id="392" r:id="rId13"/>
    <p:sldId id="382" r:id="rId14"/>
    <p:sldId id="383" r:id="rId15"/>
    <p:sldId id="393" r:id="rId16"/>
    <p:sldId id="384" r:id="rId17"/>
    <p:sldId id="385" r:id="rId18"/>
    <p:sldId id="394" r:id="rId19"/>
    <p:sldId id="386" r:id="rId20"/>
    <p:sldId id="387" r:id="rId21"/>
    <p:sldId id="395" r:id="rId22"/>
    <p:sldId id="388" r:id="rId23"/>
    <p:sldId id="389" r:id="rId24"/>
    <p:sldId id="396" r:id="rId25"/>
    <p:sldId id="397" r:id="rId26"/>
    <p:sldId id="398" r:id="rId27"/>
    <p:sldId id="399" r:id="rId28"/>
    <p:sldId id="400" r:id="rId29"/>
    <p:sldId id="401" r:id="rId30"/>
    <p:sldId id="341" r:id="rId31"/>
  </p:sldIdLst>
  <p:sldSz cx="12192000" cy="6858000"/>
  <p:notesSz cx="6858000" cy="9144000"/>
  <p:defaultTextStyle>
    <a:defPPr>
      <a:defRPr lang="en-US"/>
    </a:defPPr>
    <a:lvl1pPr marL="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6194743-3C7C-499C-B327-CF08643433A4}">
          <p14:sldIdLst>
            <p14:sldId id="377"/>
            <p14:sldId id="319"/>
            <p14:sldId id="390"/>
            <p14:sldId id="317"/>
            <p14:sldId id="379"/>
            <p14:sldId id="391"/>
            <p14:sldId id="380"/>
            <p14:sldId id="381"/>
            <p14:sldId id="392"/>
            <p14:sldId id="382"/>
            <p14:sldId id="383"/>
            <p14:sldId id="393"/>
            <p14:sldId id="384"/>
            <p14:sldId id="385"/>
            <p14:sldId id="394"/>
            <p14:sldId id="386"/>
            <p14:sldId id="387"/>
            <p14:sldId id="395"/>
            <p14:sldId id="388"/>
            <p14:sldId id="389"/>
            <p14:sldId id="396"/>
            <p14:sldId id="397"/>
            <p14:sldId id="398"/>
            <p14:sldId id="399"/>
            <p14:sldId id="400"/>
            <p14:sldId id="401"/>
            <p14:sldId id="34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0F0F0"/>
    <a:srgbClr val="1BCEFB"/>
    <a:srgbClr val="1B1464"/>
    <a:srgbClr val="3E3E3E"/>
    <a:srgbClr val="00C57F"/>
    <a:srgbClr val="990000"/>
    <a:srgbClr val="F8F8F8"/>
    <a:srgbClr val="FAFAFA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Estilo o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 autoAdjust="0"/>
    <p:restoredTop sz="91396" autoAdjust="0"/>
  </p:normalViewPr>
  <p:slideViewPr>
    <p:cSldViewPr snapToGrid="0" showGuides="1">
      <p:cViewPr>
        <p:scale>
          <a:sx n="75" d="100"/>
          <a:sy n="75" d="100"/>
        </p:scale>
        <p:origin x="1089" y="261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74" y="78"/>
      </p:cViewPr>
      <p:guideLst/>
    </p:cSldViewPr>
  </p:notesViewPr>
  <p:gridSpacing cx="1522800" cy="1522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B3E6E3-061B-41A2-BBDC-C5312A04A40A}" type="datetime1">
              <a:rPr lang="es-ES" smtClean="0"/>
              <a:t>12/07/2024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78FE58C-C1A6-4C4C-90C2-B7F5B0504B2D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svg>
</file>

<file path=ppt/media/image2.sv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145992C-CBBF-4F24-8325-F5CB0EAAC0E9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_tradnl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el estilo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10E1E9A-E921-4174-A0FC-51868D7AC568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25303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https://commons.wikimedia.org/wiki/File:Sewer_Pipe_Installation_(5149034044).jpg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207163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141775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85930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</a:t>
            </a:r>
            <a:r>
              <a:rPr lang="en-US" sz="9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r.cfdtools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51327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46204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31706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</a:t>
            </a:r>
            <a:r>
              <a:rPr lang="en-US" sz="9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r.cfdtools</a:t>
            </a:r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 y https://commons.wikimedia.org/wiki/File:Living_population_density.png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658348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494353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97949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https://commons.wikimedia.org/wiki/File:San_Francisco,_California._Waiting_in_line,_2031_Bush_Street,_for_voluntary_inoculation_against_typ_._._._-_NARA_-_536460.jpg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19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70927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</a:t>
            </a:r>
            <a:r>
              <a:rPr lang="es-CO" dirty="0"/>
              <a:t>https://www.flaticon.com/free-icon/location_8022731?term=gis&amp;page=1&amp;position=5&amp;origin=tag&amp;related_id=8022731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873907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20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657625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21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807259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https://commons.wikimedia.org/wiki/File:Gordon_Dam.jpg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22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001798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059197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603360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https://commons.wikimedia.org/wiki/File:Gordon_Dam.jpg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201557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515248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200" b="0" i="0" dirty="0">
              <a:solidFill>
                <a:srgbClr val="24292F"/>
              </a:solidFill>
              <a:effectLst/>
              <a:latin typeface="-apple-system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27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90597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3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99530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Fuente </a:t>
            </a:r>
            <a:r>
              <a:rPr lang="en-US" sz="9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tipográfica</a:t>
            </a:r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9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reto</a:t>
            </a:r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: Bauhaus 93</a:t>
            </a:r>
          </a:p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https://commons.wikimedia.org/wiki/File:NOIRLab_HQ_Server_Racks_(6V6A0395-CC).jpg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4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91621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467952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6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79372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Imagen: https://commons.wikimedia.org/wiki/File:Meanders-Mississippi-maps-01.jpg</a:t>
            </a:r>
            <a:endParaRPr lang="es-CO" sz="9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95602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8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00201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sz="1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10E1E9A-E921-4174-A0FC-51868D7AC568}" type="slidenum">
              <a:rPr lang="es-ES" noProof="0" smtClean="0"/>
              <a:t>9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1926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bienvenida e introdu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20000" y="720000"/>
            <a:ext cx="6840000" cy="2880000"/>
          </a:xfrm>
        </p:spPr>
        <p:txBody>
          <a:bodyPr anchor="t" anchorCtr="0">
            <a:normAutofit/>
          </a:bodyPr>
          <a:lstStyle>
            <a:lvl1pPr algn="l">
              <a:defRPr sz="2600"/>
            </a:lvl1pPr>
          </a:lstStyle>
          <a:p>
            <a:r>
              <a:rPr lang="es-ES" dirty="0"/>
              <a:t>Ingrese aquí el título de la sección, actividad o clase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3701988"/>
            <a:ext cx="6840000" cy="155377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s-ES" dirty="0"/>
              <a:t>Ingrese aquí un texto descriptivo de esta actividad (opcional)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5224D71-97F5-4B9D-B11B-235152E09E96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64332D5-1933-C57D-42B6-183DC2A4C567}"/>
              </a:ext>
            </a:extLst>
          </p:cNvPr>
          <p:cNvSpPr/>
          <p:nvPr/>
        </p:nvSpPr>
        <p:spPr>
          <a:xfrm>
            <a:off x="720000" y="5598000"/>
            <a:ext cx="613813" cy="540000"/>
          </a:xfrm>
          <a:prstGeom prst="round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37EDCC3F-5122-AA78-5970-BD245E5794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27652" y="5598000"/>
            <a:ext cx="4320000" cy="540000"/>
          </a:xfrm>
          <a:solidFill>
            <a:schemeClr val="bg1">
              <a:lumMod val="75000"/>
            </a:schemeClr>
          </a:solidFill>
        </p:spPr>
        <p:txBody>
          <a:bodyPr anchor="ctr" anchorCtr="0">
            <a:noAutofit/>
          </a:bodyPr>
          <a:lstStyle>
            <a:lvl1pPr marL="0" indent="0">
              <a:buNone/>
              <a:defRPr sz="1800">
                <a:solidFill>
                  <a:schemeClr val="bg1">
                    <a:lumMod val="10000"/>
                  </a:schemeClr>
                </a:solidFill>
                <a:latin typeface="+mn-lt"/>
              </a:defRPr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Ingrese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aquí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nombre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requerido</a:t>
            </a:r>
            <a:r>
              <a:rPr lang="en-US" sz="1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9239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AB3A384-AAB1-4A76-A43B-EFE930A802BF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3666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2160000"/>
          </a:xfrm>
        </p:spPr>
        <p:txBody>
          <a:bodyPr/>
          <a:lstStyle/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5F109E8-29A7-4A4D-BBAF-954B5246DC6B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18467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EDF4B7F-437B-43B6-8193-868254AADFEB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91661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19999" y="720000"/>
            <a:ext cx="4140000" cy="810000"/>
          </a:xfrm>
        </p:spPr>
        <p:txBody>
          <a:bodyPr anchor="t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720001"/>
            <a:ext cx="6288812" cy="5409468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719468"/>
            <a:ext cx="4139999" cy="44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FD9D2A0-9803-4B3F-A6B6-606959F35242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78198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9999" y="2340002"/>
            <a:ext cx="6840000" cy="3797998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20000" y="1530001"/>
            <a:ext cx="6840000" cy="810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Ingrese aquí el texto descriptivo de la imagen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48CB6FA-6884-4007-A174-A67BE7A1CA93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622993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4140000" cy="810000"/>
          </a:xfrm>
        </p:spPr>
        <p:txBody>
          <a:bodyPr anchor="t" anchorCtr="0">
            <a:noAutofit/>
          </a:bodyPr>
          <a:lstStyle>
            <a:lvl1pPr>
              <a:defRPr sz="2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720000"/>
            <a:ext cx="6288812" cy="5417999"/>
          </a:xfrm>
        </p:spPr>
        <p:txBody>
          <a:bodyPr anchor="t">
            <a:normAutofit/>
          </a:bodyPr>
          <a:lstStyle>
            <a:lvl1pPr marL="0" indent="0">
              <a:buNone/>
              <a:defRPr sz="24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s-ES" dirty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1729408"/>
            <a:ext cx="4140000" cy="4408591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CA87387-1199-4F13-92EC-EA845724990E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221854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277B9E3-6C0A-45A5-BAE5-CD19B242173D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5724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B41DD2C-FA4F-413E-A1B5-23565A0780B7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5893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68400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68400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0D82DBE2-B5E9-4999-A9C0-55ED93FCE73D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15808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19999"/>
            <a:ext cx="10753200" cy="810000"/>
          </a:xfrm>
        </p:spPr>
        <p:txBody>
          <a:bodyPr anchor="b" anchorCtr="0">
            <a:normAutofit/>
          </a:bodyPr>
          <a:lstStyle>
            <a:lvl1pPr>
              <a:defRPr sz="2600"/>
            </a:lvl1pPr>
          </a:lstStyle>
          <a:p>
            <a:r>
              <a:rPr lang="es-ES" dirty="0"/>
              <a:t>Ingrese aquí un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1620000"/>
            <a:ext cx="10753200" cy="459000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0000" y="6356351"/>
            <a:ext cx="2743200" cy="365125"/>
          </a:xfrm>
        </p:spPr>
        <p:txBody>
          <a:bodyPr/>
          <a:lstStyle/>
          <a:p>
            <a:pPr rtl="0"/>
            <a:fld id="{89B7BC24-C90D-4DAD-A6CB-BBA58C4D57BB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0997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68400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43020"/>
            <a:ext cx="6840000" cy="144663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17D4995-77A4-48E5-92B1-2DC992A39FBB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93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1709740"/>
            <a:ext cx="10753200" cy="2852737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20000" y="4651898"/>
            <a:ext cx="10753200" cy="143775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dirty="0"/>
              <a:t>Ingrese aquí una breve descripción del alcance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E8112B3-1F24-452F-80DE-56BF301098EC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3304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30000" y="1710000"/>
            <a:ext cx="333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9B46DA2-8C2E-44C4-A865-CD3D33CFD45F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2616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2002" y="1710000"/>
            <a:ext cx="5220000" cy="44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1525062-C568-4AE5-A98F-45E6D6D3E9AC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60689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co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68400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333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8"/>
            <a:ext cx="3330000" cy="348176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230000" y="1696688"/>
            <a:ext cx="333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30000" y="2687287"/>
            <a:ext cx="3330000" cy="346623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EBA81B0-EA87-4E7B-A74D-942650D6BCED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60816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 sin exposi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720000"/>
            <a:ext cx="10753200" cy="810000"/>
          </a:xfrm>
        </p:spPr>
        <p:txBody>
          <a:bodyPr anchor="b" anchorCtr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s-ES" dirty="0"/>
              <a:t>Ingrese aquí el subtítulo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19999" y="1681163"/>
            <a:ext cx="5220000" cy="82391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primer elemento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999" y="2656237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52000" y="1681163"/>
            <a:ext cx="5220000" cy="823912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s-ES" dirty="0"/>
              <a:t>Subtítulo segundo elemento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2000" y="2656238"/>
            <a:ext cx="5220000" cy="34817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6653BDA-CE15-46D4-A5A4-C9E9758DEFB2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3966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72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880000"/>
            <a:ext cx="6840000" cy="216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2696FBB-EB5C-4293-9014-59E70AE1A5E6}" type="datetime1">
              <a:rPr lang="es-ES" noProof="0" smtClean="0"/>
              <a:t>12/07/2024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CO" noProof="0"/>
              <a:t>Escuela Colombiana de Ingeniería Julio Garavito</a:t>
            </a:r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28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1B7BAC7-FE87-40F6-AA24-4F4685D1B022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6276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90" r:id="rId3"/>
    <p:sldLayoutId id="2147483781" r:id="rId4"/>
    <p:sldLayoutId id="2147483791" r:id="rId5"/>
    <p:sldLayoutId id="2147483782" r:id="rId6"/>
    <p:sldLayoutId id="2147483792" r:id="rId7"/>
    <p:sldLayoutId id="2147483783" r:id="rId8"/>
    <p:sldLayoutId id="2147483793" r:id="rId9"/>
    <p:sldLayoutId id="2147483784" r:id="rId10"/>
    <p:sldLayoutId id="2147483794" r:id="rId11"/>
    <p:sldLayoutId id="2147483785" r:id="rId12"/>
    <p:sldLayoutId id="2147483786" r:id="rId13"/>
    <p:sldLayoutId id="2147483787" r:id="rId14"/>
    <p:sldLayoutId id="2147483795" r:id="rId15"/>
    <p:sldLayoutId id="2147483788" r:id="rId16"/>
    <p:sldLayoutId id="214748378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cijg.maps.arcgis.com/apps/mapviewer/index.html?layers=ce76f13d1e9d46c5a229d00c37bbb8a3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cijg.maps.arcgis.com/apps/mapviewer/index.html?layers=ce76f13d1e9d46c5a229d00c37bbb8a3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cfdtools/R.SIGE/blob/main/activity/Population/Readme.md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cfdtools/R.SIGE/blob/main/activity/Population/Readme.md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@34.563837,-92.020179,25936m/data=!3m1!1e3?hl=en-US&amp;entry=ttu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maps/@34.563837,-92.020179,25936m/data=!3m1!1e3?hl=en-US&amp;entry=ttu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Single Corner Rounded 3">
            <a:extLst>
              <a:ext uri="{FF2B5EF4-FFF2-40B4-BE49-F238E27FC236}">
                <a16:creationId xmlns:a16="http://schemas.microsoft.com/office/drawing/2014/main" id="{1CEF7EA5-1DB3-1882-1A14-2C63C7B159BC}"/>
              </a:ext>
            </a:extLst>
          </p:cNvPr>
          <p:cNvSpPr/>
          <p:nvPr/>
        </p:nvSpPr>
        <p:spPr>
          <a:xfrm>
            <a:off x="2113499" y="2494214"/>
            <a:ext cx="7965002" cy="2323857"/>
          </a:xfrm>
          <a:prstGeom prst="round1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3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Gestión urbana, territorial y regional usando sistemas de información geográfica (SIG) - </a:t>
            </a:r>
            <a:r>
              <a:rPr lang="es-CO" sz="3200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Retos y oportunidades</a:t>
            </a:r>
          </a:p>
          <a:p>
            <a:pPr algn="ctr"/>
            <a:endParaRPr lang="es-CO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s-CO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Conferencista: </a:t>
            </a:r>
            <a:r>
              <a:rPr lang="es-CO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William Ricardo Aguilar Piña</a:t>
            </a:r>
            <a:endParaRPr lang="es-CO" i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endParaRPr lang="es-CO" sz="2400" b="1" i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2152FA03-B84E-2189-E895-0D22CF27F7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387" y="142687"/>
            <a:ext cx="1795230" cy="932739"/>
          </a:xfrm>
          <a:prstGeom prst="rect">
            <a:avLst/>
          </a:prstGeom>
        </p:spPr>
      </p:pic>
      <p:sp>
        <p:nvSpPr>
          <p:cNvPr id="9" name="Rectangle: Single Corner Rounded 8">
            <a:extLst>
              <a:ext uri="{FF2B5EF4-FFF2-40B4-BE49-F238E27FC236}">
                <a16:creationId xmlns:a16="http://schemas.microsoft.com/office/drawing/2014/main" id="{E440F8A4-A5C9-8C27-2A7F-05BFFE5A166F}"/>
              </a:ext>
            </a:extLst>
          </p:cNvPr>
          <p:cNvSpPr/>
          <p:nvPr/>
        </p:nvSpPr>
        <p:spPr>
          <a:xfrm>
            <a:off x="6214425" y="314507"/>
            <a:ext cx="5691594" cy="760919"/>
          </a:xfrm>
          <a:prstGeom prst="round1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sz="2000" b="1" dirty="0">
                <a:solidFill>
                  <a:schemeClr val="tx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Charlas virtuales sin costo</a:t>
            </a:r>
          </a:p>
          <a:p>
            <a:pPr algn="r"/>
            <a:r>
              <a:rPr lang="es-CO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Educación continuada</a:t>
            </a:r>
            <a:endParaRPr lang="es-CO" b="1" i="1" dirty="0">
              <a:solidFill>
                <a:schemeClr val="tx1"/>
              </a:solidFill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11" name="Rectangle: Single Corner Rounded 10">
            <a:extLst>
              <a:ext uri="{FF2B5EF4-FFF2-40B4-BE49-F238E27FC236}">
                <a16:creationId xmlns:a16="http://schemas.microsoft.com/office/drawing/2014/main" id="{2C80FC11-41EB-E8AE-7DA7-34A107F65167}"/>
              </a:ext>
            </a:extLst>
          </p:cNvPr>
          <p:cNvSpPr/>
          <p:nvPr/>
        </p:nvSpPr>
        <p:spPr>
          <a:xfrm>
            <a:off x="10034312" y="6493987"/>
            <a:ext cx="2157688" cy="364013"/>
          </a:xfrm>
          <a:prstGeom prst="round1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CO" sz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Versión: 20240712</a:t>
            </a:r>
            <a:endParaRPr lang="es-CO" sz="1200" i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559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7345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Seguimiento y evaluación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continua de la ejecución del Plan de Ordenamiento Territorial - POT, con integración de planes parciales, actuaciones urbanísticas, unidades de planeamiento, obras de urbanismo y otros instrumentos.</a:t>
            </a: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endParaRPr lang="es-CO" sz="28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3</a:t>
            </a:r>
          </a:p>
        </p:txBody>
      </p:sp>
      <p:pic>
        <p:nvPicPr>
          <p:cNvPr id="5" name="Picture 4" descr="Men working on a construction site&#10;&#10;Description automatically generated">
            <a:extLst>
              <a:ext uri="{FF2B5EF4-FFF2-40B4-BE49-F238E27FC236}">
                <a16:creationId xmlns:a16="http://schemas.microsoft.com/office/drawing/2014/main" id="{C439C11B-9668-F5D6-0E5C-B2B66A9114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856" t="4074" r="1708" b="8611"/>
          <a:stretch/>
        </p:blipFill>
        <p:spPr>
          <a:xfrm>
            <a:off x="7399400" y="0"/>
            <a:ext cx="479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21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685313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3 -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Registro detallado de la ejecución del POT.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Conocimiento detallado del territorio y su infraestructura.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Toma de decisiones territoriales basadas en información técnica.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 descr="Men working on a construction site&#10;&#10;Description automatically generated">
            <a:extLst>
              <a:ext uri="{FF2B5EF4-FFF2-40B4-BE49-F238E27FC236}">
                <a16:creationId xmlns:a16="http://schemas.microsoft.com/office/drawing/2014/main" id="{5230727D-61DC-B568-4586-157C4A2B81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856" t="4074" r="1708" b="8611"/>
          <a:stretch/>
        </p:blipFill>
        <p:spPr>
          <a:xfrm>
            <a:off x="7399400" y="0"/>
            <a:ext cx="4792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3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4</a:t>
            </a:r>
          </a:p>
        </p:txBody>
      </p:sp>
    </p:spTree>
    <p:extLst>
      <p:ext uri="{BB962C8B-B14F-4D97-AF65-F5344CB8AC3E}">
        <p14:creationId xmlns:p14="http://schemas.microsoft.com/office/powerpoint/2010/main" val="1275178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234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Integración de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la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información geoespacial municipal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producida y gestionada por las secretarías locales, empresas de servicios públicos domiciliarios - ESP y otras entidades territoriales, en un único sistema de información.</a:t>
            </a:r>
            <a:endParaRPr lang="es-CO" sz="28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4</a:t>
            </a:r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047DB901-176C-5EBB-810C-B984CA03B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040" y="0"/>
            <a:ext cx="4556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696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869463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4 -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Modelo único local de datos geo-espaciales.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Diccionario de datos integrado.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Catastro actualizado de redes.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Ajuste de perímetro sanitario.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Estratificación actualizada.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>
            <a:hlinkClick r:id="rId3"/>
            <a:extLst>
              <a:ext uri="{FF2B5EF4-FFF2-40B4-BE49-F238E27FC236}">
                <a16:creationId xmlns:a16="http://schemas.microsoft.com/office/drawing/2014/main" id="{8ADE1843-722B-D851-3F9B-CF76A4A9B4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040" y="0"/>
            <a:ext cx="4556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99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5</a:t>
            </a:r>
          </a:p>
        </p:txBody>
      </p:sp>
    </p:spTree>
    <p:extLst>
      <p:ext uri="{BB962C8B-B14F-4D97-AF65-F5344CB8AC3E}">
        <p14:creationId xmlns:p14="http://schemas.microsoft.com/office/powerpoint/2010/main" val="1123400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.SIGE">
            <a:hlinkClick r:id="rId3"/>
            <a:extLst>
              <a:ext uri="{FF2B5EF4-FFF2-40B4-BE49-F238E27FC236}">
                <a16:creationId xmlns:a16="http://schemas.microsoft.com/office/drawing/2014/main" id="{F64AFA06-E78D-48E5-180E-C97FFF33AE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" t="6815" r="60835" b="5496"/>
          <a:stretch/>
        </p:blipFill>
        <p:spPr bwMode="auto">
          <a:xfrm>
            <a:off x="7165070" y="133350"/>
            <a:ext cx="4885375" cy="6623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234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Monitoreo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y seguimiento de las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dinámicas poblacionales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territoriales, con representación geográfica y evaluación de sus efectos sobre el territorio.</a:t>
            </a:r>
            <a:endParaRPr lang="es-CO" sz="28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5</a:t>
            </a:r>
          </a:p>
        </p:txBody>
      </p:sp>
      <p:pic>
        <p:nvPicPr>
          <p:cNvPr id="2052" name="Picture 4" descr="R.SIGE">
            <a:extLst>
              <a:ext uri="{FF2B5EF4-FFF2-40B4-BE49-F238E27FC236}">
                <a16:creationId xmlns:a16="http://schemas.microsoft.com/office/drawing/2014/main" id="{BD602B6D-B74B-A804-A02F-886BE4C05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0" y="3810868"/>
            <a:ext cx="5924550" cy="304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2A6A756-487A-C964-D509-43BEEC71F45D}"/>
              </a:ext>
            </a:extLst>
          </p:cNvPr>
          <p:cNvSpPr txBox="1">
            <a:spLocks/>
          </p:cNvSpPr>
          <p:nvPr/>
        </p:nvSpPr>
        <p:spPr>
          <a:xfrm>
            <a:off x="5532243" y="4000957"/>
            <a:ext cx="2035563" cy="19956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" dirty="0">
                <a:solidFill>
                  <a:schemeClr val="bg1">
                    <a:lumMod val="25000"/>
                  </a:schemeClr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M</a:t>
            </a:r>
            <a:r>
              <a:rPr lang="es-CO" sz="800" dirty="0" err="1">
                <a:solidFill>
                  <a:schemeClr val="bg1">
                    <a:lumMod val="25000"/>
                  </a:schemeClr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unicipio</a:t>
            </a:r>
            <a:r>
              <a:rPr lang="es-CO" sz="800" dirty="0">
                <a:solidFill>
                  <a:schemeClr val="bg1">
                    <a:lumMod val="25000"/>
                  </a:schemeClr>
                </a:solidFill>
                <a:ea typeface="Segoe UI Black" panose="020B0A02040204020203" pitchFamily="34" charset="0"/>
                <a:cs typeface="Segoe UI" panose="020B0502040204020203" pitchFamily="34" charset="0"/>
              </a:rPr>
              <a:t> de Zipaquirá</a:t>
            </a:r>
          </a:p>
        </p:txBody>
      </p:sp>
    </p:spTree>
    <p:extLst>
      <p:ext uri="{BB962C8B-B14F-4D97-AF65-F5344CB8AC3E}">
        <p14:creationId xmlns:p14="http://schemas.microsoft.com/office/powerpoint/2010/main" val="4080699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494813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5 -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Censos poblacionales actualizados.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Proyecciones poblacionales sectorizadas.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Priorización de obras de urbanismo y rehabilitación vial.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Optimización de sistemas de transporte y rutas.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 descr="R.SIGE">
            <a:hlinkClick r:id="rId3"/>
            <a:extLst>
              <a:ext uri="{FF2B5EF4-FFF2-40B4-BE49-F238E27FC236}">
                <a16:creationId xmlns:a16="http://schemas.microsoft.com/office/drawing/2014/main" id="{63D49006-74AD-9D21-30B6-65D9789418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" t="6815" r="60835" b="5496"/>
          <a:stretch/>
        </p:blipFill>
        <p:spPr bwMode="auto">
          <a:xfrm>
            <a:off x="7165070" y="133350"/>
            <a:ext cx="4885375" cy="6623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4361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6</a:t>
            </a:r>
          </a:p>
        </p:txBody>
      </p:sp>
    </p:spTree>
    <p:extLst>
      <p:ext uri="{BB962C8B-B14F-4D97-AF65-F5344CB8AC3E}">
        <p14:creationId xmlns:p14="http://schemas.microsoft.com/office/powerpoint/2010/main" val="11756215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234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Integración de trámites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municipales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al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sistema de información geográfico municipal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SIG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(conceptos de uso, licencias, permisos, publicidad exterior visual, nomenclatura y demás relacionados)</a:t>
            </a:r>
            <a:br>
              <a:rPr lang="es-CO" sz="20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0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0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Por ejemplo, para identificar espacios públicos concesionados, localización de vallas y tableros, licencias (activas, por expirar, expiradas).</a:t>
            </a:r>
            <a:br>
              <a:rPr lang="es-CO" sz="20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endParaRPr lang="es-CO" sz="20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6</a:t>
            </a:r>
          </a:p>
        </p:txBody>
      </p:sp>
      <p:pic>
        <p:nvPicPr>
          <p:cNvPr id="5" name="Picture 4" descr="A group of people walking down a narrow street&#10;&#10;Description automatically generated">
            <a:extLst>
              <a:ext uri="{FF2B5EF4-FFF2-40B4-BE49-F238E27FC236}">
                <a16:creationId xmlns:a16="http://schemas.microsoft.com/office/drawing/2014/main" id="{E3E0E2A3-1169-502E-423B-901EEEECAC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03" t="3053" r="26301" b="1844"/>
          <a:stretch/>
        </p:blipFill>
        <p:spPr>
          <a:xfrm>
            <a:off x="7645400" y="-15004"/>
            <a:ext cx="4546600" cy="687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41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1F77-4EC6-8A06-C80C-CDC4C4F6F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368" y="2557998"/>
            <a:ext cx="9849263" cy="3676058"/>
          </a:xfrm>
        </p:spPr>
        <p:txBody>
          <a:bodyPr anchor="t" anchorCtr="0">
            <a:noAutofit/>
          </a:bodyPr>
          <a:lstStyle/>
          <a:p>
            <a:pPr algn="ctr"/>
            <a:r>
              <a:rPr lang="es-CO" sz="28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El uso de las tecnologías de la información (TI) y en específico las relacionadas con los sistemas de información geográfica (SIG), se han convertido en herramientas esenciales para ordenar y gestionar el territorio. Su implementación a nivel municipal enfrenta diferentes retos, pero también ofrece diferentes oportunidades, desde la revisión de los planes de ordenamiento territorial (POT) utilizando información precisa y adecuada a nivel local y regional, hasta su seguimiento y evaluación para la toma informada de decisiones.</a:t>
            </a:r>
            <a:endParaRPr lang="es-CO" sz="2800" i="1" dirty="0">
              <a:solidFill>
                <a:schemeClr val="bg1">
                  <a:lumMod val="25000"/>
                </a:schemeClr>
              </a:solidFill>
            </a:endParaRPr>
          </a:p>
        </p:txBody>
      </p:sp>
      <p:pic>
        <p:nvPicPr>
          <p:cNvPr id="5" name="Picture 4" descr="A colorful map with a pin on it&#10;&#10;Description automatically generated">
            <a:extLst>
              <a:ext uri="{FF2B5EF4-FFF2-40B4-BE49-F238E27FC236}">
                <a16:creationId xmlns:a16="http://schemas.microsoft.com/office/drawing/2014/main" id="{057ED248-EAE3-156C-5529-41EB689EF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206" y="447508"/>
            <a:ext cx="1875588" cy="187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81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7021863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6 -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Cumplimiento de disposiciones establecidas en la Ley 962 de 2005 o Ley </a:t>
            </a:r>
            <a:r>
              <a:rPr lang="es-CO" i="1" dirty="0" err="1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Anti-trámites</a:t>
            </a: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Trámites automáticos en línea.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Generación de tableros de monitoreo, control y seguimiento. 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3" name="Picture 2" descr="A group of people walking down a narrow street&#10;&#10;Description automatically generated">
            <a:extLst>
              <a:ext uri="{FF2B5EF4-FFF2-40B4-BE49-F238E27FC236}">
                <a16:creationId xmlns:a16="http://schemas.microsoft.com/office/drawing/2014/main" id="{3A98A0A9-DABC-45B2-05FE-CBA073BEDB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03" t="3053" r="26301" b="1844"/>
          <a:stretch/>
        </p:blipFill>
        <p:spPr>
          <a:xfrm>
            <a:off x="7645400" y="-15004"/>
            <a:ext cx="4546600" cy="6873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689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7</a:t>
            </a:r>
          </a:p>
        </p:txBody>
      </p:sp>
    </p:spTree>
    <p:extLst>
      <p:ext uri="{BB962C8B-B14F-4D97-AF65-F5344CB8AC3E}">
        <p14:creationId xmlns:p14="http://schemas.microsoft.com/office/powerpoint/2010/main" val="16418160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5567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Integración de sistemas de información regional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para el acoplamiento del ordenamiento intermunicipal, departamental y los sistemas de gestión del riesgo.</a:t>
            </a:r>
            <a:br>
              <a:rPr lang="es-CO" sz="20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endParaRPr lang="es-CO" sz="20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7</a:t>
            </a:r>
          </a:p>
        </p:txBody>
      </p:sp>
      <p:pic>
        <p:nvPicPr>
          <p:cNvPr id="4" name="Picture 3" descr="A dam with a bridge over water&#10;&#10;Description automatically generated with medium confidence">
            <a:extLst>
              <a:ext uri="{FF2B5EF4-FFF2-40B4-BE49-F238E27FC236}">
                <a16:creationId xmlns:a16="http://schemas.microsoft.com/office/drawing/2014/main" id="{94E364E0-E4D3-FD2C-36AA-C14A2ADB7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598" y="0"/>
            <a:ext cx="45084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3517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469413" cy="615891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7 -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Seguimiento de las actuaciones realizadas sobre todo el territorio.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Diseño integrado de infraestructura local y regional.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Priorización de obras de recuperación y mitigación.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Relocalización de asentamientos humanos ubicados en zonas de alto riesgo.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 descr="A dam with a bridge over water&#10;&#10;Description automatically generated with medium confidence">
            <a:extLst>
              <a:ext uri="{FF2B5EF4-FFF2-40B4-BE49-F238E27FC236}">
                <a16:creationId xmlns:a16="http://schemas.microsoft.com/office/drawing/2014/main" id="{9290F3E2-16CD-33EC-0363-F5D3386F7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598" y="0"/>
            <a:ext cx="45084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722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8</a:t>
            </a:r>
          </a:p>
        </p:txBody>
      </p:sp>
    </p:spTree>
    <p:extLst>
      <p:ext uri="{BB962C8B-B14F-4D97-AF65-F5344CB8AC3E}">
        <p14:creationId xmlns:p14="http://schemas.microsoft.com/office/powerpoint/2010/main" val="2296797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74263" cy="4396917"/>
          </a:xfrm>
        </p:spPr>
        <p:txBody>
          <a:bodyPr anchor="t" anchorCtr="0">
            <a:noAutofit/>
          </a:bodyPr>
          <a:lstStyle/>
          <a:p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Actualización y despliegue permanente del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sistema de indicadores territoriales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, evaluando la gestión y actuaciones realizadas sobre el territorio.</a:t>
            </a: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Por ejemplo, para monitorear la evolución temporal y espacial del índice de espacio público efectivo EPE.</a:t>
            </a:r>
            <a:endParaRPr lang="es-CO" sz="24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8</a:t>
            </a:r>
          </a:p>
        </p:txBody>
      </p:sp>
    </p:spTree>
    <p:extLst>
      <p:ext uri="{BB962C8B-B14F-4D97-AF65-F5344CB8AC3E}">
        <p14:creationId xmlns:p14="http://schemas.microsoft.com/office/powerpoint/2010/main" val="41763029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990113" cy="615891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8 -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Rendición de cuentas con soportes documentados </a:t>
            </a:r>
            <a:r>
              <a:rPr lang="es-CO" sz="20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(reportes técnicos, cartografía dinámica).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Soporte para la justificación de modificación y ajuste a planes de Ordenamiento.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Fomentar la participación comunitaria.</a:t>
            </a:r>
          </a:p>
        </p:txBody>
      </p:sp>
    </p:spTree>
    <p:extLst>
      <p:ext uri="{BB962C8B-B14F-4D97-AF65-F5344CB8AC3E}">
        <p14:creationId xmlns:p14="http://schemas.microsoft.com/office/powerpoint/2010/main" val="1981819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02EE2EE-B8E1-39EE-B2B8-8463A6F31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1178" y="3106222"/>
            <a:ext cx="7497608" cy="645555"/>
          </a:xfrm>
        </p:spPr>
        <p:txBody>
          <a:bodyPr anchor="ctr" anchorCtr="0">
            <a:normAutofit/>
          </a:bodyPr>
          <a:lstStyle/>
          <a:p>
            <a:pPr algn="ctr"/>
            <a:r>
              <a:rPr lang="es-CO" sz="3600" b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Gracias</a:t>
            </a:r>
            <a:r>
              <a:rPr lang="es-CO" sz="3600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por su atención</a:t>
            </a:r>
            <a:endParaRPr lang="es-CO" sz="3600" b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Graphic 3" descr="3d Glasses outline">
            <a:extLst>
              <a:ext uri="{FF2B5EF4-FFF2-40B4-BE49-F238E27FC236}">
                <a16:creationId xmlns:a16="http://schemas.microsoft.com/office/drawing/2014/main" id="{602E22E6-15C6-A382-F310-C10C68E14B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55744" y="2708999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04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1</a:t>
            </a:r>
          </a:p>
        </p:txBody>
      </p:sp>
    </p:spTree>
    <p:extLst>
      <p:ext uri="{BB962C8B-B14F-4D97-AF65-F5344CB8AC3E}">
        <p14:creationId xmlns:p14="http://schemas.microsoft.com/office/powerpoint/2010/main" val="3091580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658363" cy="2272151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Infraestructura tecnológica 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local para la puesta en marcha o el fortalecimiento del sistema de información geográfica municipal SIG </a:t>
            </a:r>
            <a:r>
              <a:rPr lang="es-CO" sz="20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(servidores, redes, equipos de cómputo y monitoreo, licencias de software)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  <a:endParaRPr lang="es-CO" sz="2800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1</a:t>
            </a:r>
          </a:p>
        </p:txBody>
      </p:sp>
      <p:pic>
        <p:nvPicPr>
          <p:cNvPr id="6" name="Picture 5" descr="A close-up of a server&#10;&#10;Description automatically generated">
            <a:extLst>
              <a:ext uri="{FF2B5EF4-FFF2-40B4-BE49-F238E27FC236}">
                <a16:creationId xmlns:a16="http://schemas.microsoft.com/office/drawing/2014/main" id="{72EE6057-66F6-37F0-836B-B9D70AAB9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836" r="1"/>
          <a:stretch/>
        </p:blipFill>
        <p:spPr>
          <a:xfrm>
            <a:off x="8369299" y="0"/>
            <a:ext cx="38227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087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7072663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1 - </a:t>
            </a:r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Oportunidades</a:t>
            </a:r>
            <a:endParaRPr lang="es-CO" sz="3600" dirty="0">
              <a:solidFill>
                <a:schemeClr val="bg1">
                  <a:lumMod val="25000"/>
                </a:schemeClr>
              </a:solidFill>
              <a:latin typeface="Forte" panose="03060902040502070203" pitchFamily="66" charset="0"/>
              <a:ea typeface="Segoe UI Black" panose="020B0A02040204020203" pitchFamily="34" charset="0"/>
              <a:cs typeface="Segoe UI Semibold" panose="020B0702040204020203" pitchFamily="34" charset="0"/>
            </a:endParaRP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Fortalecimiento de capacidades técnicas institucionales.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Soporte digital del expediente urbano municipal de ordenamiento territorial, conformado por documentos, mapas, planos e información georreferenciada territorial y urbana, </a:t>
            </a:r>
            <a:r>
              <a:rPr lang="es-CO" sz="20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Artículo 112, Ley 388 de 1997</a:t>
            </a: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Picture 7" descr="A close-up of a server&#10;&#10;Description automatically generated">
            <a:extLst>
              <a:ext uri="{FF2B5EF4-FFF2-40B4-BE49-F238E27FC236}">
                <a16:creationId xmlns:a16="http://schemas.microsoft.com/office/drawing/2014/main" id="{3DF4F3F7-04E9-1BE0-9E8D-C56C9CDAB5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836" r="1"/>
          <a:stretch/>
        </p:blipFill>
        <p:spPr>
          <a:xfrm>
            <a:off x="8369299" y="0"/>
            <a:ext cx="38227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817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2</a:t>
            </a:r>
          </a:p>
        </p:txBody>
      </p:sp>
    </p:spTree>
    <p:extLst>
      <p:ext uri="{BB962C8B-B14F-4D97-AF65-F5344CB8AC3E}">
        <p14:creationId xmlns:p14="http://schemas.microsoft.com/office/powerpoint/2010/main" val="1401469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537" y="1870533"/>
            <a:ext cx="6823463" cy="4396917"/>
          </a:xfrm>
        </p:spPr>
        <p:txBody>
          <a:bodyPr anchor="t" anchorCtr="0">
            <a:noAutofit/>
          </a:bodyPr>
          <a:lstStyle/>
          <a:p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Información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geo-espacial </a:t>
            </a:r>
            <a:r>
              <a:rPr lang="es-CO" sz="2800" b="1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actualizada</a:t>
            </a:r>
            <a: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, a escala adecuada y con cubrimiento sobre el territorio para la revisión y ajustes del Plan de Ordenamiento Territorial - POT.</a:t>
            </a: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br>
              <a:rPr lang="es-CO" sz="2800" dirty="0">
                <a:solidFill>
                  <a:schemeClr val="bg1">
                    <a:lumMod val="25000"/>
                  </a:schemeClr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</a:br>
            <a:r>
              <a:rPr lang="es-CO" sz="2400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Por ejemplo, para el mapeo de la dinámica fluvial de un río a través del tiempo a escala 1:1000.</a:t>
            </a:r>
            <a:endParaRPr lang="es-CO" sz="2800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93DE7-BFFD-B384-4D23-18D0D6E1747E}"/>
              </a:ext>
            </a:extLst>
          </p:cNvPr>
          <p:cNvSpPr txBox="1">
            <a:spLocks/>
          </p:cNvSpPr>
          <p:nvPr/>
        </p:nvSpPr>
        <p:spPr>
          <a:xfrm>
            <a:off x="415537" y="376954"/>
            <a:ext cx="3635427" cy="1523056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97500"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88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2</a:t>
            </a:r>
          </a:p>
        </p:txBody>
      </p:sp>
      <p:pic>
        <p:nvPicPr>
          <p:cNvPr id="4" name="Picture 3" descr="A map of a river&#10;&#10;Description automatically generated with medium confidence">
            <a:hlinkClick r:id="rId3"/>
            <a:extLst>
              <a:ext uri="{FF2B5EF4-FFF2-40B4-BE49-F238E27FC236}">
                <a16:creationId xmlns:a16="http://schemas.microsoft.com/office/drawing/2014/main" id="{1CF55BB5-8160-3F6F-F91A-A4D0DE55C1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3632" y="0"/>
            <a:ext cx="47483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19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20C0835-19F9-F42D-9DDD-812CB6663279}"/>
              </a:ext>
            </a:extLst>
          </p:cNvPr>
          <p:cNvSpPr txBox="1">
            <a:spLocks/>
          </p:cNvSpPr>
          <p:nvPr/>
        </p:nvSpPr>
        <p:spPr>
          <a:xfrm>
            <a:off x="439387" y="279981"/>
            <a:ext cx="6336063" cy="480960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4000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Forte Forward" panose="020F0502020204030204" pitchFamily="2" charset="0"/>
              </a:rPr>
              <a:t>Reto 2 - Oportunidades</a:t>
            </a:r>
          </a:p>
          <a:p>
            <a:endParaRPr lang="es-CO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Información catastral actualizada.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Estructura ecológica a partir de alineamientos y zonas correctamente delimitadas.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endParaRPr lang="es-CO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s-CO" i="1" dirty="0">
                <a:solidFill>
                  <a:schemeClr val="bg1">
                    <a:lumMod val="25000"/>
                  </a:schemeClr>
                </a:solidFill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Catastros de redes de servicios públicos con delimitación actualizada del perímetro de servicios públicos.</a:t>
            </a:r>
            <a:endParaRPr lang="es-CO" b="1" i="1" dirty="0">
              <a:solidFill>
                <a:schemeClr val="bg1">
                  <a:lumMod val="25000"/>
                </a:schemeClr>
              </a:solidFill>
              <a:latin typeface="Segoe UI" panose="020B05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 descr="A map of a river">
            <a:hlinkClick r:id="rId3"/>
            <a:extLst>
              <a:ext uri="{FF2B5EF4-FFF2-40B4-BE49-F238E27FC236}">
                <a16:creationId xmlns:a16="http://schemas.microsoft.com/office/drawing/2014/main" id="{1FA66D4D-9BA4-0E91-53DD-568E48A3C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3632" y="0"/>
            <a:ext cx="47483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616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>
            <a:extLst>
              <a:ext uri="{FF2B5EF4-FFF2-40B4-BE49-F238E27FC236}">
                <a16:creationId xmlns:a16="http://schemas.microsoft.com/office/drawing/2014/main" id="{A27D5E8D-9945-76BF-9902-32BFD184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7196" y="2864386"/>
            <a:ext cx="7497608" cy="1129228"/>
          </a:xfrm>
        </p:spPr>
        <p:txBody>
          <a:bodyPr anchor="ctr" anchorCtr="0">
            <a:noAutofit/>
          </a:bodyPr>
          <a:lstStyle/>
          <a:p>
            <a:pPr algn="ctr"/>
            <a:r>
              <a:rPr lang="es-CO" sz="8600" b="1" dirty="0">
                <a:solidFill>
                  <a:schemeClr val="bg1">
                    <a:lumMod val="25000"/>
                  </a:schemeClr>
                </a:solidFill>
                <a:latin typeface="Forte" panose="03060902040502070203" pitchFamily="66" charset="0"/>
                <a:ea typeface="Segoe UI Black" panose="020B0A02040204020203" pitchFamily="34" charset="0"/>
                <a:cs typeface="Segoe UI Semibold" panose="020B0702040204020203" pitchFamily="34" charset="0"/>
              </a:rPr>
              <a:t>Reto 3</a:t>
            </a:r>
          </a:p>
        </p:txBody>
      </p:sp>
    </p:spTree>
    <p:extLst>
      <p:ext uri="{BB962C8B-B14F-4D97-AF65-F5344CB8AC3E}">
        <p14:creationId xmlns:p14="http://schemas.microsoft.com/office/powerpoint/2010/main" val="10877297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R.TeachingResearchGuide">
  <a:themeElements>
    <a:clrScheme name="R.TeachingResearchGuide">
      <a:dk1>
        <a:sysClr val="windowText" lastClr="000000"/>
      </a:dk1>
      <a:lt1>
        <a:srgbClr val="F8F8F8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990000"/>
      </a:hlink>
      <a:folHlink>
        <a:srgbClr val="919191"/>
      </a:folHlink>
    </a:clrScheme>
    <a:fontScheme name="R.TeachingResearchGuide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" id="{5A35A6FC-B87C-4B67-9B88-2A7DF7702ABE}" vid="{05B25DEA-0386-406F-A99F-5BE9D4B84DC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NotebookType xmlns="bf3e1746-bde1-4d6e-9c3f-7182572f7502" xsi:nil="true"/>
    <CultureName xmlns="bf3e1746-bde1-4d6e-9c3f-7182572f7502" xsi:nil="true"/>
    <Students xmlns="bf3e1746-bde1-4d6e-9c3f-7182572f7502">
      <UserInfo>
        <DisplayName/>
        <AccountId xsi:nil="true"/>
        <AccountType/>
      </UserInfo>
    </Students>
    <Distribution_Groups xmlns="bf3e1746-bde1-4d6e-9c3f-7182572f7502" xsi:nil="true"/>
    <FolderType xmlns="bf3e1746-bde1-4d6e-9c3f-7182572f7502" xsi:nil="true"/>
    <Student_Groups xmlns="bf3e1746-bde1-4d6e-9c3f-7182572f7502">
      <UserInfo>
        <DisplayName/>
        <AccountId xsi:nil="true"/>
        <AccountType/>
      </UserInfo>
    </Student_Groups>
    <Self_Registration_Enabled xmlns="bf3e1746-bde1-4d6e-9c3f-7182572f7502" xsi:nil="true"/>
    <TeamsChannelId xmlns="bf3e1746-bde1-4d6e-9c3f-7182572f7502" xsi:nil="true"/>
    <IsNotebookLocked xmlns="bf3e1746-bde1-4d6e-9c3f-7182572f7502" xsi:nil="true"/>
    <DefaultSectionNames xmlns="bf3e1746-bde1-4d6e-9c3f-7182572f7502" xsi:nil="true"/>
    <Is_Collaboration_Space_Locked xmlns="bf3e1746-bde1-4d6e-9c3f-7182572f7502" xsi:nil="true"/>
    <Invited_Teachers xmlns="bf3e1746-bde1-4d6e-9c3f-7182572f7502" xsi:nil="true"/>
    <Math_Settings xmlns="bf3e1746-bde1-4d6e-9c3f-7182572f7502" xsi:nil="true"/>
    <Templates xmlns="bf3e1746-bde1-4d6e-9c3f-7182572f7502" xsi:nil="true"/>
    <Has_Teacher_Only_SectionGroup xmlns="bf3e1746-bde1-4d6e-9c3f-7182572f7502" xsi:nil="true"/>
    <AppVersion xmlns="bf3e1746-bde1-4d6e-9c3f-7182572f7502" xsi:nil="true"/>
    <Invited_Students xmlns="bf3e1746-bde1-4d6e-9c3f-7182572f7502" xsi:nil="true"/>
    <Owner xmlns="bf3e1746-bde1-4d6e-9c3f-7182572f7502">
      <UserInfo>
        <DisplayName/>
        <AccountId xsi:nil="true"/>
        <AccountType/>
      </UserInfo>
    </Owner>
    <Teachers xmlns="bf3e1746-bde1-4d6e-9c3f-7182572f7502">
      <UserInfo>
        <DisplayName/>
        <AccountId xsi:nil="true"/>
        <AccountType/>
      </UserInfo>
    </Teachers>
    <LMS_Mappings xmlns="bf3e1746-bde1-4d6e-9c3f-7182572f750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089011499791B4EB69D0A56FFA67F2B" ma:contentTypeVersion="30" ma:contentTypeDescription="Create a new document." ma:contentTypeScope="" ma:versionID="f76dc847e91b26043a9f85409c9c8da8">
  <xsd:schema xmlns:xsd="http://www.w3.org/2001/XMLSchema" xmlns:xs="http://www.w3.org/2001/XMLSchema" xmlns:p="http://schemas.microsoft.com/office/2006/metadata/properties" xmlns:ns3="bf3e1746-bde1-4d6e-9c3f-7182572f7502" xmlns:ns4="14224164-2045-4b51-92bb-313d0f626d83" targetNamespace="http://schemas.microsoft.com/office/2006/metadata/properties" ma:root="true" ma:fieldsID="e77e75136ac7a83ebab10a30c2d6fe6c" ns3:_="" ns4:_="">
    <xsd:import namespace="bf3e1746-bde1-4d6e-9c3f-7182572f7502"/>
    <xsd:import namespace="14224164-2045-4b51-92bb-313d0f626d8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NotebookType" minOccurs="0"/>
                <xsd:element ref="ns3:FolderType" minOccurs="0"/>
                <xsd:element ref="ns3:CultureName" minOccurs="0"/>
                <xsd:element ref="ns3:AppVersion" minOccurs="0"/>
                <xsd:element ref="ns3:TeamsChannelId" minOccurs="0"/>
                <xsd:element ref="ns3:Owner" minOccurs="0"/>
                <xsd:element ref="ns3:Math_Settings" minOccurs="0"/>
                <xsd:element ref="ns3:DefaultSectionNames" minOccurs="0"/>
                <xsd:element ref="ns3:Templates" minOccurs="0"/>
                <xsd:element ref="ns3:Teachers" minOccurs="0"/>
                <xsd:element ref="ns3:Students" minOccurs="0"/>
                <xsd:element ref="ns3:Student_Groups" minOccurs="0"/>
                <xsd:element ref="ns3:Distribution_Groups" minOccurs="0"/>
                <xsd:element ref="ns3:LMS_Mappings" minOccurs="0"/>
                <xsd:element ref="ns3:Invited_Teachers" minOccurs="0"/>
                <xsd:element ref="ns3:Invited_Students" minOccurs="0"/>
                <xsd:element ref="ns3:Self_Registration_Enabled" minOccurs="0"/>
                <xsd:element ref="ns3:Has_Teacher_Only_SectionGroup" minOccurs="0"/>
                <xsd:element ref="ns3:Is_Collaboration_Space_Locked" minOccurs="0"/>
                <xsd:element ref="ns3:IsNotebookLocked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3e1746-bde1-4d6e-9c3f-7182572f75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NotebookType" ma:index="10" nillable="true" ma:displayName="Notebook Type" ma:internalName="NotebookType">
      <xsd:simpleType>
        <xsd:restriction base="dms:Text"/>
      </xsd:simpleType>
    </xsd:element>
    <xsd:element name="FolderType" ma:index="11" nillable="true" ma:displayName="Folder Type" ma:internalName="FolderType">
      <xsd:simpleType>
        <xsd:restriction base="dms:Text"/>
      </xsd:simpleType>
    </xsd:element>
    <xsd:element name="CultureName" ma:index="12" nillable="true" ma:displayName="Culture Name" ma:internalName="CultureName">
      <xsd:simpleType>
        <xsd:restriction base="dms:Text"/>
      </xsd:simpleType>
    </xsd:element>
    <xsd:element name="AppVersion" ma:index="13" nillable="true" ma:displayName="App Version" ma:internalName="AppVersion">
      <xsd:simpleType>
        <xsd:restriction base="dms:Text"/>
      </xsd:simpleType>
    </xsd:element>
    <xsd:element name="TeamsChannelId" ma:index="14" nillable="true" ma:displayName="Teams Channel Id" ma:internalName="TeamsChannelId">
      <xsd:simpleType>
        <xsd:restriction base="dms:Text"/>
      </xsd:simpleType>
    </xsd:element>
    <xsd:element name="Owner" ma:index="15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6" nillable="true" ma:displayName="Math Settings" ma:internalName="Math_Settings">
      <xsd:simpleType>
        <xsd:restriction base="dms:Text"/>
      </xsd:simpleType>
    </xsd:element>
    <xsd:element name="DefaultSectionNames" ma:index="17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8" nillable="true" ma:displayName="Templates" ma:internalName="Templates">
      <xsd:simpleType>
        <xsd:restriction base="dms:Note">
          <xsd:maxLength value="255"/>
        </xsd:restriction>
      </xsd:simpleType>
    </xsd:element>
    <xsd:element name="Teachers" ma:index="19" nillable="true" ma:displayName="Teachers" ma:internalName="Teach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s" ma:index="20" nillable="true" ma:displayName="Students" ma:internalName="Student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tudent_Groups" ma:index="21" nillable="true" ma:displayName="Student Groups" ma:internalName="Student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2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3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Teachers" ma:index="24" nillable="true" ma:displayName="Invited Teachers" ma:internalName="Invited_Teachers">
      <xsd:simpleType>
        <xsd:restriction base="dms:Note">
          <xsd:maxLength value="255"/>
        </xsd:restriction>
      </xsd:simpleType>
    </xsd:element>
    <xsd:element name="Invited_Students" ma:index="25" nillable="true" ma:displayName="Invited Students" ma:internalName="Invited_Students">
      <xsd:simpleType>
        <xsd:restriction base="dms:Note">
          <xsd:maxLength value="255"/>
        </xsd:restriction>
      </xsd:simpleType>
    </xsd:element>
    <xsd:element name="Self_Registration_Enabled" ma:index="26" nillable="true" ma:displayName="Self Registration Enabled" ma:internalName="Self_Registration_Enabled">
      <xsd:simpleType>
        <xsd:restriction base="dms:Boolean"/>
      </xsd:simpleType>
    </xsd:element>
    <xsd:element name="Has_Teacher_Only_SectionGroup" ma:index="27" nillable="true" ma:displayName="Has Teacher Only SectionGroup" ma:internalName="Has_Teacher_Only_SectionGroup">
      <xsd:simpleType>
        <xsd:restriction base="dms:Boolean"/>
      </xsd:simpleType>
    </xsd:element>
    <xsd:element name="Is_Collaboration_Space_Locked" ma:index="28" nillable="true" ma:displayName="Is Collaboration Space Locked" ma:internalName="Is_Collaboration_Space_Locked">
      <xsd:simpleType>
        <xsd:restriction base="dms:Boolean"/>
      </xsd:simpleType>
    </xsd:element>
    <xsd:element name="IsNotebookLocked" ma:index="29" nillable="true" ma:displayName="Is Notebook Locked" ma:internalName="IsNotebookLocked">
      <xsd:simpleType>
        <xsd:restriction base="dms:Boolean"/>
      </xsd:simpleType>
    </xsd:element>
    <xsd:element name="MediaServiceAutoTags" ma:index="33" nillable="true" ma:displayName="Tags" ma:internalName="MediaServiceAutoTags" ma:readOnly="true">
      <xsd:simpleType>
        <xsd:restriction base="dms:Text"/>
      </xsd:simpleType>
    </xsd:element>
    <xsd:element name="MediaServiceOCR" ma:index="3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7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224164-2045-4b51-92bb-313d0f626d83" elementFormDefault="qualified">
    <xsd:import namespace="http://schemas.microsoft.com/office/2006/documentManagement/types"/>
    <xsd:import namespace="http://schemas.microsoft.com/office/infopath/2007/PartnerControls"/>
    <xsd:element name="SharedWithUsers" ma:index="3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3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DD01B8-816B-49B7-8C81-03AB51D87C54}">
  <ds:schemaRefs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14224164-2045-4b51-92bb-313d0f626d83"/>
    <ds:schemaRef ds:uri="bf3e1746-bde1-4d6e-9c3f-7182572f7502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129B439-51BE-4A7D-9272-FBD057297E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3e1746-bde1-4d6e-9c3f-7182572f7502"/>
    <ds:schemaRef ds:uri="14224164-2045-4b51-92bb-313d0f626d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24FD56-CE1B-42FC-9E83-BFBF160724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Plantilla_PPTX_Videos</Template>
  <TotalTime>3058</TotalTime>
  <Words>977</Words>
  <Application>Microsoft Office PowerPoint</Application>
  <PresentationFormat>Widescreen</PresentationFormat>
  <Paragraphs>132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-apple-system</vt:lpstr>
      <vt:lpstr>Arial</vt:lpstr>
      <vt:lpstr>Calibri</vt:lpstr>
      <vt:lpstr>Forte</vt:lpstr>
      <vt:lpstr>Segoe UI</vt:lpstr>
      <vt:lpstr>Segoe UI Black</vt:lpstr>
      <vt:lpstr>Segoe UI Light</vt:lpstr>
      <vt:lpstr>Segoe UI Semibold</vt:lpstr>
      <vt:lpstr>Wingdings</vt:lpstr>
      <vt:lpstr>Tema de R.TeachingResearchGuide</vt:lpstr>
      <vt:lpstr>PowerPoint Presentation</vt:lpstr>
      <vt:lpstr>El uso de las tecnologías de la información (TI) y en específico las relacionadas con los sistemas de información geográfica (SIG), se han convertido en herramientas esenciales para ordenar y gestionar el territorio. Su implementación a nivel municipal enfrenta diferentes retos, pero también ofrece diferentes oportunidades, desde la revisión de los planes de ordenamiento territorial (POT) utilizando información precisa y adecuada a nivel local y regional, hasta su seguimiento y evaluación para la toma informada de decisiones.</vt:lpstr>
      <vt:lpstr>Reto 1</vt:lpstr>
      <vt:lpstr>Infraestructura tecnológica local para la puesta en marcha o el fortalecimiento del sistema de información geográfica municipal SIG (servidores, redes, equipos de cómputo y monitoreo, licencias de software).</vt:lpstr>
      <vt:lpstr>PowerPoint Presentation</vt:lpstr>
      <vt:lpstr>Reto 2</vt:lpstr>
      <vt:lpstr>Información geo-espacial actualizada, a escala adecuada y con cubrimiento sobre el territorio para la revisión y ajustes del Plan de Ordenamiento Territorial - POT.   Por ejemplo, para el mapeo de la dinámica fluvial de un río a través del tiempo a escala 1:1000.</vt:lpstr>
      <vt:lpstr>PowerPoint Presentation</vt:lpstr>
      <vt:lpstr>Reto 3</vt:lpstr>
      <vt:lpstr>Seguimiento y evaluación continua de la ejecución del Plan de Ordenamiento Territorial - POT, con integración de planes parciales, actuaciones urbanísticas, unidades de planeamiento, obras de urbanismo y otros instrumentos. </vt:lpstr>
      <vt:lpstr>PowerPoint Presentation</vt:lpstr>
      <vt:lpstr>Reto 4</vt:lpstr>
      <vt:lpstr>Integración de la información geoespacial municipal producida y gestionada por las secretarías locales, empresas de servicios públicos domiciliarios - ESP y otras entidades territoriales, en un único sistema de información.</vt:lpstr>
      <vt:lpstr>PowerPoint Presentation</vt:lpstr>
      <vt:lpstr>Reto 5</vt:lpstr>
      <vt:lpstr>Monitoreo y seguimiento de las dinámicas poblacionales territoriales, con representación geográfica y evaluación de sus efectos sobre el territorio.</vt:lpstr>
      <vt:lpstr>PowerPoint Presentation</vt:lpstr>
      <vt:lpstr>Reto 6</vt:lpstr>
      <vt:lpstr>Integración de trámites municipales al sistema de información geográfico municipal SIG (conceptos de uso, licencias, permisos, publicidad exterior visual, nomenclatura y demás relacionados)   Por ejemplo, para identificar espacios públicos concesionados, localización de vallas y tableros, licencias (activas, por expirar, expiradas). </vt:lpstr>
      <vt:lpstr>PowerPoint Presentation</vt:lpstr>
      <vt:lpstr>Reto 7</vt:lpstr>
      <vt:lpstr>Integración de sistemas de información regional para el acoplamiento del ordenamiento intermunicipal, departamental y los sistemas de gestión del riesgo. </vt:lpstr>
      <vt:lpstr>PowerPoint Presentation</vt:lpstr>
      <vt:lpstr>Reto 8</vt:lpstr>
      <vt:lpstr>Actualización y despliegue permanente del sistema de indicadores territoriales, evaluando la gestión y actuaciones realizadas sobre el territorio.   Por ejemplo, para monitorear la evolución temporal y espacial del índice de espacio público efectivo EPE.</vt:lpstr>
      <vt:lpstr>PowerPoint Presentation</vt:lpstr>
      <vt:lpstr>Gracias por su atención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https://github.com/rcfdtools/R.TeachingResearchGuide</dc:title>
  <dc:creator/>
  <cp:lastModifiedBy>WILLIAM RICARDO AGUILAR PIÑA</cp:lastModifiedBy>
  <cp:revision>242</cp:revision>
  <dcterms:created xsi:type="dcterms:W3CDTF">2022-08-04T19:07:18Z</dcterms:created>
  <dcterms:modified xsi:type="dcterms:W3CDTF">2024-07-13T16:08:51Z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0x010100C089011499791B4EB69D0A56FFA67F2B</vt:lpwstr>
  </property>
  <property fmtid="{D5CDD505-2E9C-101B-9397-08002B2CF9AE}" pid="3" name="Order">
    <vt:r8>74062900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